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305" r:id="rId2"/>
    <p:sldId id="293" r:id="rId3"/>
    <p:sldId id="308" r:id="rId4"/>
    <p:sldId id="309" r:id="rId5"/>
    <p:sldId id="306" r:id="rId6"/>
    <p:sldId id="294" r:id="rId7"/>
    <p:sldId id="307" r:id="rId8"/>
    <p:sldId id="310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Broos" initials="BB" lastIdx="1" clrIdx="0">
    <p:extLst>
      <p:ext uri="{19B8F6BF-5375-455C-9EA6-DF929625EA0E}">
        <p15:presenceInfo xmlns:p15="http://schemas.microsoft.com/office/powerpoint/2012/main" userId="20e70d5f16404fe5" providerId="Windows Live"/>
      </p:ext>
    </p:extLst>
  </p:cmAuthor>
  <p:cmAuthor id="2" name="Bart Broos" initials="BB [2]" lastIdx="3" clrIdx="1">
    <p:extLst>
      <p:ext uri="{19B8F6BF-5375-455C-9EA6-DF929625EA0E}">
        <p15:presenceInfo xmlns:p15="http://schemas.microsoft.com/office/powerpoint/2012/main" userId="Bart Bro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A17"/>
    <a:srgbClr val="40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B3E13-99C1-4DF8-9DB7-C5D5D4C9F9CD}" v="11" dt="2025-01-08T09:49:48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22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Broos | Swift Fiber" userId="2860a3e2-c959-4809-9a03-41808c337de6" providerId="ADAL" clId="{62FB3E13-99C1-4DF8-9DB7-C5D5D4C9F9CD}"/>
    <pc:docChg chg="undo custSel addSld modSld">
      <pc:chgData name="Bart Broos | Swift Fiber" userId="2860a3e2-c959-4809-9a03-41808c337de6" providerId="ADAL" clId="{62FB3E13-99C1-4DF8-9DB7-C5D5D4C9F9CD}" dt="2025-01-08T09:46:40.322" v="253" actId="1076"/>
      <pc:docMkLst>
        <pc:docMk/>
      </pc:docMkLst>
      <pc:sldChg chg="modSp mod">
        <pc:chgData name="Bart Broos | Swift Fiber" userId="2860a3e2-c959-4809-9a03-41808c337de6" providerId="ADAL" clId="{62FB3E13-99C1-4DF8-9DB7-C5D5D4C9F9CD}" dt="2025-01-08T09:30:35.179" v="21" actId="20577"/>
        <pc:sldMkLst>
          <pc:docMk/>
          <pc:sldMk cId="2801955675" sldId="286"/>
        </pc:sldMkLst>
        <pc:spChg chg="mod">
          <ac:chgData name="Bart Broos | Swift Fiber" userId="2860a3e2-c959-4809-9a03-41808c337de6" providerId="ADAL" clId="{62FB3E13-99C1-4DF8-9DB7-C5D5D4C9F9CD}" dt="2025-01-08T09:30:35.179" v="21" actId="20577"/>
          <ac:spMkLst>
            <pc:docMk/>
            <pc:sldMk cId="2801955675" sldId="286"/>
            <ac:spMk id="6" creationId="{00000000-0000-0000-0000-000000000000}"/>
          </ac:spMkLst>
        </pc:spChg>
      </pc:sldChg>
      <pc:sldChg chg="modSp mod">
        <pc:chgData name="Bart Broos | Swift Fiber" userId="2860a3e2-c959-4809-9a03-41808c337de6" providerId="ADAL" clId="{62FB3E13-99C1-4DF8-9DB7-C5D5D4C9F9CD}" dt="2025-01-08T09:34:43.737" v="49" actId="20577"/>
        <pc:sldMkLst>
          <pc:docMk/>
          <pc:sldMk cId="3677544969" sldId="294"/>
        </pc:sldMkLst>
        <pc:spChg chg="mod">
          <ac:chgData name="Bart Broos | Swift Fiber" userId="2860a3e2-c959-4809-9a03-41808c337de6" providerId="ADAL" clId="{62FB3E13-99C1-4DF8-9DB7-C5D5D4C9F9CD}" dt="2025-01-08T09:34:43.737" v="49" actId="20577"/>
          <ac:spMkLst>
            <pc:docMk/>
            <pc:sldMk cId="3677544969" sldId="294"/>
            <ac:spMk id="2" creationId="{00000000-0000-0000-0000-000000000000}"/>
          </ac:spMkLst>
        </pc:spChg>
        <pc:picChg chg="mod">
          <ac:chgData name="Bart Broos | Swift Fiber" userId="2860a3e2-c959-4809-9a03-41808c337de6" providerId="ADAL" clId="{62FB3E13-99C1-4DF8-9DB7-C5D5D4C9F9CD}" dt="2025-01-08T09:34:07.955" v="33" actId="1440"/>
          <ac:picMkLst>
            <pc:docMk/>
            <pc:sldMk cId="3677544969" sldId="294"/>
            <ac:picMk id="4" creationId="{A5ADDB16-DA8A-491C-A3E0-40BA284D1132}"/>
          </ac:picMkLst>
        </pc:picChg>
      </pc:sldChg>
      <pc:sldChg chg="addSp delSp modSp mod">
        <pc:chgData name="Bart Broos | Swift Fiber" userId="2860a3e2-c959-4809-9a03-41808c337de6" providerId="ADAL" clId="{62FB3E13-99C1-4DF8-9DB7-C5D5D4C9F9CD}" dt="2025-01-08T09:31:15.720" v="25" actId="14100"/>
        <pc:sldMkLst>
          <pc:docMk/>
          <pc:sldMk cId="3926494644" sldId="305"/>
        </pc:sldMkLst>
        <pc:spChg chg="mod">
          <ac:chgData name="Bart Broos | Swift Fiber" userId="2860a3e2-c959-4809-9a03-41808c337de6" providerId="ADAL" clId="{62FB3E13-99C1-4DF8-9DB7-C5D5D4C9F9CD}" dt="2025-01-08T09:31:08.563" v="22" actId="20577"/>
          <ac:spMkLst>
            <pc:docMk/>
            <pc:sldMk cId="3926494644" sldId="305"/>
            <ac:spMk id="7" creationId="{00000000-0000-0000-0000-000000000000}"/>
          </ac:spMkLst>
        </pc:spChg>
        <pc:picChg chg="add mod">
          <ac:chgData name="Bart Broos | Swift Fiber" userId="2860a3e2-c959-4809-9a03-41808c337de6" providerId="ADAL" clId="{62FB3E13-99C1-4DF8-9DB7-C5D5D4C9F9CD}" dt="2025-01-08T09:31:15.720" v="25" actId="14100"/>
          <ac:picMkLst>
            <pc:docMk/>
            <pc:sldMk cId="3926494644" sldId="305"/>
            <ac:picMk id="3" creationId="{71457E77-567A-E9DB-2C65-54F6A9B3A397}"/>
          </ac:picMkLst>
        </pc:picChg>
        <pc:picChg chg="del">
          <ac:chgData name="Bart Broos | Swift Fiber" userId="2860a3e2-c959-4809-9a03-41808c337de6" providerId="ADAL" clId="{62FB3E13-99C1-4DF8-9DB7-C5D5D4C9F9CD}" dt="2025-01-08T09:31:10.936" v="23" actId="478"/>
          <ac:picMkLst>
            <pc:docMk/>
            <pc:sldMk cId="3926494644" sldId="305"/>
            <ac:picMk id="5" creationId="{7AC9976E-1754-418A-A483-D66F36206D0F}"/>
          </ac:picMkLst>
        </pc:picChg>
      </pc:sldChg>
      <pc:sldChg chg="modSp mod">
        <pc:chgData name="Bart Broos | Swift Fiber" userId="2860a3e2-c959-4809-9a03-41808c337de6" providerId="ADAL" clId="{62FB3E13-99C1-4DF8-9DB7-C5D5D4C9F9CD}" dt="2025-01-08T09:34:53.361" v="50"/>
        <pc:sldMkLst>
          <pc:docMk/>
          <pc:sldMk cId="2817508515" sldId="307"/>
        </pc:sldMkLst>
        <pc:spChg chg="mod">
          <ac:chgData name="Bart Broos | Swift Fiber" userId="2860a3e2-c959-4809-9a03-41808c337de6" providerId="ADAL" clId="{62FB3E13-99C1-4DF8-9DB7-C5D5D4C9F9CD}" dt="2025-01-08T09:34:53.361" v="50"/>
          <ac:spMkLst>
            <pc:docMk/>
            <pc:sldMk cId="2817508515" sldId="307"/>
            <ac:spMk id="2" creationId="{00000000-0000-0000-0000-000000000000}"/>
          </ac:spMkLst>
        </pc:spChg>
      </pc:sldChg>
      <pc:sldChg chg="modSp mod">
        <pc:chgData name="Bart Broos | Swift Fiber" userId="2860a3e2-c959-4809-9a03-41808c337de6" providerId="ADAL" clId="{62FB3E13-99C1-4DF8-9DB7-C5D5D4C9F9CD}" dt="2025-01-08T09:33:49.980" v="29" actId="1076"/>
        <pc:sldMkLst>
          <pc:docMk/>
          <pc:sldMk cId="1676702992" sldId="308"/>
        </pc:sldMkLst>
        <pc:picChg chg="mod">
          <ac:chgData name="Bart Broos | Swift Fiber" userId="2860a3e2-c959-4809-9a03-41808c337de6" providerId="ADAL" clId="{62FB3E13-99C1-4DF8-9DB7-C5D5D4C9F9CD}" dt="2025-01-08T09:33:49.980" v="29" actId="1076"/>
          <ac:picMkLst>
            <pc:docMk/>
            <pc:sldMk cId="1676702992" sldId="308"/>
            <ac:picMk id="4" creationId="{7B45012F-464A-41DF-A7CB-86D78AB6E588}"/>
          </ac:picMkLst>
        </pc:picChg>
        <pc:picChg chg="mod">
          <ac:chgData name="Bart Broos | Swift Fiber" userId="2860a3e2-c959-4809-9a03-41808c337de6" providerId="ADAL" clId="{62FB3E13-99C1-4DF8-9DB7-C5D5D4C9F9CD}" dt="2025-01-08T09:33:48.859" v="28" actId="1076"/>
          <ac:picMkLst>
            <pc:docMk/>
            <pc:sldMk cId="1676702992" sldId="308"/>
            <ac:picMk id="1026" creationId="{2832AD29-3B10-45BB-AB17-FBFA951FBA06}"/>
          </ac:picMkLst>
        </pc:picChg>
        <pc:picChg chg="mod">
          <ac:chgData name="Bart Broos | Swift Fiber" userId="2860a3e2-c959-4809-9a03-41808c337de6" providerId="ADAL" clId="{62FB3E13-99C1-4DF8-9DB7-C5D5D4C9F9CD}" dt="2025-01-08T09:29:28.046" v="2" actId="1440"/>
          <ac:picMkLst>
            <pc:docMk/>
            <pc:sldMk cId="1676702992" sldId="308"/>
            <ac:picMk id="1027" creationId="{CDB4E535-28EA-4F07-97A5-49DB7168E38B}"/>
          </ac:picMkLst>
        </pc:picChg>
      </pc:sldChg>
      <pc:sldChg chg="modSp mod">
        <pc:chgData name="Bart Broos | Swift Fiber" userId="2860a3e2-c959-4809-9a03-41808c337de6" providerId="ADAL" clId="{62FB3E13-99C1-4DF8-9DB7-C5D5D4C9F9CD}" dt="2025-01-08T09:33:59.346" v="31" actId="1440"/>
        <pc:sldMkLst>
          <pc:docMk/>
          <pc:sldMk cId="3171255277" sldId="309"/>
        </pc:sldMkLst>
        <pc:picChg chg="mod">
          <ac:chgData name="Bart Broos | Swift Fiber" userId="2860a3e2-c959-4809-9a03-41808c337de6" providerId="ADAL" clId="{62FB3E13-99C1-4DF8-9DB7-C5D5D4C9F9CD}" dt="2025-01-08T09:33:59.346" v="31" actId="1440"/>
          <ac:picMkLst>
            <pc:docMk/>
            <pc:sldMk cId="3171255277" sldId="309"/>
            <ac:picMk id="4" creationId="{8784AACD-BDA8-4081-B710-E386834B6F34}"/>
          </ac:picMkLst>
        </pc:picChg>
        <pc:picChg chg="mod">
          <ac:chgData name="Bart Broos | Swift Fiber" userId="2860a3e2-c959-4809-9a03-41808c337de6" providerId="ADAL" clId="{62FB3E13-99C1-4DF8-9DB7-C5D5D4C9F9CD}" dt="2025-01-08T09:33:56.591" v="30" actId="1440"/>
          <ac:picMkLst>
            <pc:docMk/>
            <pc:sldMk cId="3171255277" sldId="309"/>
            <ac:picMk id="6" creationId="{E152798A-08D8-4A73-A8C7-7E65D0C171DC}"/>
          </ac:picMkLst>
        </pc:picChg>
      </pc:sldChg>
      <pc:sldChg chg="addSp delSp modSp add mod">
        <pc:chgData name="Bart Broos | Swift Fiber" userId="2860a3e2-c959-4809-9a03-41808c337de6" providerId="ADAL" clId="{62FB3E13-99C1-4DF8-9DB7-C5D5D4C9F9CD}" dt="2025-01-08T09:46:40.322" v="253" actId="1076"/>
        <pc:sldMkLst>
          <pc:docMk/>
          <pc:sldMk cId="3930523915" sldId="310"/>
        </pc:sldMkLst>
        <pc:spChg chg="mod">
          <ac:chgData name="Bart Broos | Swift Fiber" userId="2860a3e2-c959-4809-9a03-41808c337de6" providerId="ADAL" clId="{62FB3E13-99C1-4DF8-9DB7-C5D5D4C9F9CD}" dt="2025-01-08T09:34:57.114" v="51"/>
          <ac:spMkLst>
            <pc:docMk/>
            <pc:sldMk cId="3930523915" sldId="310"/>
            <ac:spMk id="2" creationId="{048352CA-16AD-C65F-484D-24351BD5A505}"/>
          </ac:spMkLst>
        </pc:spChg>
        <pc:spChg chg="mod">
          <ac:chgData name="Bart Broos | Swift Fiber" userId="2860a3e2-c959-4809-9a03-41808c337de6" providerId="ADAL" clId="{62FB3E13-99C1-4DF8-9DB7-C5D5D4C9F9CD}" dt="2025-01-08T09:46:26.041" v="250" actId="20577"/>
          <ac:spMkLst>
            <pc:docMk/>
            <pc:sldMk cId="3930523915" sldId="310"/>
            <ac:spMk id="14" creationId="{9A91EA60-F98F-112A-E159-669637029E60}"/>
          </ac:spMkLst>
        </pc:spChg>
        <pc:picChg chg="del">
          <ac:chgData name="Bart Broos | Swift Fiber" userId="2860a3e2-c959-4809-9a03-41808c337de6" providerId="ADAL" clId="{62FB3E13-99C1-4DF8-9DB7-C5D5D4C9F9CD}" dt="2025-01-08T09:35:06.927" v="55" actId="478"/>
          <ac:picMkLst>
            <pc:docMk/>
            <pc:sldMk cId="3930523915" sldId="310"/>
            <ac:picMk id="4" creationId="{D77771C0-B7ED-D766-55B6-FFFA831480F6}"/>
          </ac:picMkLst>
        </pc:picChg>
        <pc:picChg chg="add mod ord">
          <ac:chgData name="Bart Broos | Swift Fiber" userId="2860a3e2-c959-4809-9a03-41808c337de6" providerId="ADAL" clId="{62FB3E13-99C1-4DF8-9DB7-C5D5D4C9F9CD}" dt="2025-01-08T09:46:30.475" v="251" actId="1076"/>
          <ac:picMkLst>
            <pc:docMk/>
            <pc:sldMk cId="3930523915" sldId="310"/>
            <ac:picMk id="5" creationId="{FB0CA9D4-8215-4AA5-F51C-4762279B3890}"/>
          </ac:picMkLst>
        </pc:picChg>
        <pc:picChg chg="del">
          <ac:chgData name="Bart Broos | Swift Fiber" userId="2860a3e2-c959-4809-9a03-41808c337de6" providerId="ADAL" clId="{62FB3E13-99C1-4DF8-9DB7-C5D5D4C9F9CD}" dt="2025-01-08T09:35:06.070" v="54" actId="478"/>
          <ac:picMkLst>
            <pc:docMk/>
            <pc:sldMk cId="3930523915" sldId="310"/>
            <ac:picMk id="6" creationId="{AB1F7FD9-9186-8048-E3FA-B583191B891B}"/>
          </ac:picMkLst>
        </pc:picChg>
        <pc:picChg chg="add mod">
          <ac:chgData name="Bart Broos | Swift Fiber" userId="2860a3e2-c959-4809-9a03-41808c337de6" providerId="ADAL" clId="{62FB3E13-99C1-4DF8-9DB7-C5D5D4C9F9CD}" dt="2025-01-08T09:46:40.322" v="253" actId="1076"/>
          <ac:picMkLst>
            <pc:docMk/>
            <pc:sldMk cId="3930523915" sldId="310"/>
            <ac:picMk id="7" creationId="{42F07FFD-8589-069F-E7E0-E441F0D8739B}"/>
          </ac:picMkLst>
        </pc:picChg>
        <pc:picChg chg="del">
          <ac:chgData name="Bart Broos | Swift Fiber" userId="2860a3e2-c959-4809-9a03-41808c337de6" providerId="ADAL" clId="{62FB3E13-99C1-4DF8-9DB7-C5D5D4C9F9CD}" dt="2025-01-08T09:35:04.899" v="52" actId="478"/>
          <ac:picMkLst>
            <pc:docMk/>
            <pc:sldMk cId="3930523915" sldId="310"/>
            <ac:picMk id="8" creationId="{74450345-791B-FC4C-A549-24992F495A27}"/>
          </ac:picMkLst>
        </pc:picChg>
        <pc:picChg chg="del">
          <ac:chgData name="Bart Broos | Swift Fiber" userId="2860a3e2-c959-4809-9a03-41808c337de6" providerId="ADAL" clId="{62FB3E13-99C1-4DF8-9DB7-C5D5D4C9F9CD}" dt="2025-01-08T09:35:05.528" v="53" actId="478"/>
          <ac:picMkLst>
            <pc:docMk/>
            <pc:sldMk cId="3930523915" sldId="310"/>
            <ac:picMk id="10" creationId="{4195E112-BEB6-9AE0-FA3A-F894691FAD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9D65-EC8A-4798-930E-5E6287816A8B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AFFC-74C3-4DF0-BA7B-C0667A2359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96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38" y="13509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38" y="41039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30571" y="365174"/>
            <a:ext cx="5362512" cy="73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6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5132" y="1681163"/>
            <a:ext cx="44902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5132" y="2505075"/>
            <a:ext cx="44902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30571" y="365174"/>
            <a:ext cx="5362512" cy="73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/>
          </p:nvPr>
        </p:nvSpPr>
        <p:spPr>
          <a:xfrm>
            <a:off x="1666705" y="2505075"/>
            <a:ext cx="44902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66705" y="1681163"/>
            <a:ext cx="44902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20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788546" y="1266465"/>
            <a:ext cx="11403454" cy="1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0571" y="365174"/>
            <a:ext cx="5362512" cy="73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7319" y="1693070"/>
            <a:ext cx="10165556" cy="442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2633" y="63589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/>
        </p:blipFill>
        <p:spPr>
          <a:xfrm>
            <a:off x="-11102" y="-53094"/>
            <a:ext cx="902824" cy="6911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4905" y="627652"/>
            <a:ext cx="2597149" cy="55418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 flipV="1">
            <a:off x="11871233" y="911522"/>
            <a:ext cx="15967" cy="535354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broos@swift-fiber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swift-fib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6776" y="445869"/>
            <a:ext cx="612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616400" y="1538828"/>
            <a:ext cx="9844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/>
              <a:t>SWIFT Fiber</a:t>
            </a:r>
          </a:p>
          <a:p>
            <a:endParaRPr lang="nl-NL" sz="2000" dirty="0"/>
          </a:p>
          <a:p>
            <a:pPr marL="285750" indent="-285750">
              <a:buBlip>
                <a:blip r:embed="rId2"/>
              </a:buBlip>
            </a:pPr>
            <a:r>
              <a:rPr lang="nl-NL" sz="2000" dirty="0" err="1"/>
              <a:t>Founded</a:t>
            </a:r>
            <a:r>
              <a:rPr lang="nl-NL" sz="2000" dirty="0"/>
              <a:t> in 2016 in Leeuwarden, The Netherlands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Blip>
                <a:blip r:embed="rId2"/>
              </a:buBlip>
            </a:pPr>
            <a:r>
              <a:rPr lang="nl-NL" sz="2000" dirty="0" err="1"/>
              <a:t>Experienced</a:t>
            </a:r>
            <a:r>
              <a:rPr lang="nl-NL" sz="2000" dirty="0"/>
              <a:t> </a:t>
            </a:r>
            <a:r>
              <a:rPr lang="nl-NL" sz="2000" dirty="0" err="1"/>
              <a:t>staff</a:t>
            </a:r>
            <a:r>
              <a:rPr lang="nl-NL" sz="2000" dirty="0"/>
              <a:t> / </a:t>
            </a:r>
            <a:r>
              <a:rPr lang="nl-NL" sz="2000" dirty="0" err="1"/>
              <a:t>newest</a:t>
            </a:r>
            <a:r>
              <a:rPr lang="nl-NL" sz="2000" dirty="0"/>
              <a:t> machines 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Blip>
                <a:blip r:embed="rId2"/>
              </a:buBlip>
            </a:pPr>
            <a:r>
              <a:rPr lang="en-GB" sz="2000" dirty="0"/>
              <a:t>ISO 9001/2015 - certified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Blip>
                <a:blip r:embed="rId2"/>
              </a:buBlip>
            </a:pPr>
            <a:r>
              <a:rPr lang="nl-NL" sz="2000" dirty="0"/>
              <a:t>Focus on full spectrum of industrial </a:t>
            </a:r>
            <a:r>
              <a:rPr lang="nl-NL" sz="2000" dirty="0" err="1"/>
              <a:t>technical</a:t>
            </a:r>
            <a:r>
              <a:rPr lang="nl-NL" sz="2000" dirty="0"/>
              <a:t> </a:t>
            </a:r>
            <a:r>
              <a:rPr lang="nl-NL" sz="2000" dirty="0" err="1"/>
              <a:t>yarns</a:t>
            </a:r>
            <a:r>
              <a:rPr lang="nl-NL" sz="2000" dirty="0"/>
              <a:t> &amp; fibers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Blip>
                <a:blip r:embed="rId2"/>
              </a:buBlip>
            </a:pPr>
            <a:r>
              <a:rPr lang="nl-NL" sz="2000" dirty="0"/>
              <a:t>In house processing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production</a:t>
            </a:r>
            <a:r>
              <a:rPr lang="nl-NL" sz="2000" dirty="0"/>
              <a:t> of special </a:t>
            </a:r>
            <a:r>
              <a:rPr lang="nl-NL" sz="2000" dirty="0" err="1"/>
              <a:t>yarns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fibers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Blip>
                <a:blip r:embed="rId2"/>
              </a:buBlip>
            </a:pPr>
            <a:r>
              <a:rPr lang="nl-NL" sz="2000" dirty="0"/>
              <a:t>Recycling of </a:t>
            </a:r>
            <a:r>
              <a:rPr lang="nl-NL" sz="2000" dirty="0" err="1"/>
              <a:t>technical</a:t>
            </a:r>
            <a:r>
              <a:rPr lang="nl-NL" sz="2000" dirty="0"/>
              <a:t>  </a:t>
            </a:r>
            <a:r>
              <a:rPr lang="nl-NL" sz="2000" dirty="0" err="1"/>
              <a:t>yarns</a:t>
            </a:r>
            <a:r>
              <a:rPr lang="nl-NL" sz="2000" dirty="0"/>
              <a:t> &amp; fibers</a:t>
            </a:r>
            <a:endParaRPr lang="en-GB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57392A-DDFE-45A9-B6D3-6C4B09B7A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24" y="5751360"/>
            <a:ext cx="1682817" cy="850797"/>
          </a:xfrm>
          <a:prstGeom prst="rect">
            <a:avLst/>
          </a:prstGeom>
        </p:spPr>
      </p:pic>
      <p:pic>
        <p:nvPicPr>
          <p:cNvPr id="3" name="ED566B1E-D4CA-4862-AD52-9F8E8EDEDEF3" descr="IMG_1194.jpg">
            <a:extLst>
              <a:ext uri="{FF2B5EF4-FFF2-40B4-BE49-F238E27FC236}">
                <a16:creationId xmlns:a16="http://schemas.microsoft.com/office/drawing/2014/main" id="{71457E77-567A-E9DB-2C65-54F6A9B3A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5396" y="1538828"/>
            <a:ext cx="4085445" cy="217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9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63840" y="409546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fiber recycling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63840" y="1524000"/>
            <a:ext cx="99904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Recycling of </a:t>
            </a:r>
            <a:r>
              <a:rPr lang="nl-NL" sz="2400" b="1" dirty="0" err="1"/>
              <a:t>technical</a:t>
            </a:r>
            <a:r>
              <a:rPr lang="nl-NL" sz="2400" b="1" dirty="0"/>
              <a:t> </a:t>
            </a:r>
            <a:r>
              <a:rPr lang="nl-NL" sz="2400" b="1" dirty="0" err="1"/>
              <a:t>yarns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fibers in </a:t>
            </a:r>
            <a:r>
              <a:rPr lang="nl-NL" sz="2400" b="1" dirty="0" err="1"/>
              <a:t>the</a:t>
            </a:r>
            <a:r>
              <a:rPr lang="nl-NL" sz="2400" b="1" dirty="0"/>
              <a:t> form of: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Yarns and </a:t>
            </a:r>
            <a:r>
              <a:rPr lang="en-GB" sz="2400" dirty="0" err="1"/>
              <a:t>fiber</a:t>
            </a:r>
            <a:r>
              <a:rPr lang="en-GB" sz="2400" dirty="0"/>
              <a:t> waste (spinning or twisting waste)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Obsolete cables (rigging, tensile strength members, </a:t>
            </a:r>
            <a:r>
              <a:rPr lang="en-GB" sz="2400" dirty="0" err="1"/>
              <a:t>fiber</a:t>
            </a:r>
            <a:r>
              <a:rPr lang="en-GB" sz="2400" dirty="0"/>
              <a:t> optics)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Decommissioned ballistic vests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Used ropes (running rigging, industrial or maritime ropes)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Cut resistant gloves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Weaving waste (selvedge's, edges)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Fabric waste (cut-offs, off-spec rolls)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CA2AC2-D85C-49EA-8677-F50632702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18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11" y="4916916"/>
            <a:ext cx="2753717" cy="153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AE714FE-F25A-4EDB-8280-4EB37B3AB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428" y="3094772"/>
            <a:ext cx="2200644" cy="147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24DA4A-6C65-4195-B393-2EC18947F0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428" y="4766331"/>
            <a:ext cx="2318558" cy="171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33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63840" y="409546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Rigging &amp; rope recycling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63840" y="1524000"/>
            <a:ext cx="9990438" cy="20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Recycling of </a:t>
            </a:r>
            <a:r>
              <a:rPr lang="nl-NL" sz="2400" b="1" dirty="0" err="1"/>
              <a:t>rigging</a:t>
            </a:r>
            <a:r>
              <a:rPr lang="nl-NL" sz="2400" b="1" dirty="0"/>
              <a:t> </a:t>
            </a:r>
            <a:r>
              <a:rPr lang="nl-NL" sz="2400" b="1" dirty="0" err="1"/>
              <a:t>cables</a:t>
            </a:r>
            <a:r>
              <a:rPr lang="nl-NL" sz="2400" b="1" dirty="0"/>
              <a:t> &amp; </a:t>
            </a:r>
            <a:r>
              <a:rPr lang="nl-NL" sz="2400" b="1" dirty="0" err="1"/>
              <a:t>sailing</a:t>
            </a:r>
            <a:r>
              <a:rPr lang="nl-NL" sz="2400" b="1" dirty="0"/>
              <a:t> </a:t>
            </a:r>
            <a:r>
              <a:rPr lang="nl-NL" sz="2400" b="1" dirty="0" err="1"/>
              <a:t>ropes</a:t>
            </a:r>
            <a:r>
              <a:rPr lang="nl-NL" sz="2400" b="1" dirty="0"/>
              <a:t>: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Rigging cables made with PBO/</a:t>
            </a:r>
            <a:r>
              <a:rPr lang="en-GB" sz="2400" dirty="0" err="1"/>
              <a:t>Zylon</a:t>
            </a:r>
            <a:r>
              <a:rPr lang="en-GB" sz="2400" dirty="0"/>
              <a:t>® or Kevlar®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Ropes with a core of Kevlar®, </a:t>
            </a:r>
            <a:r>
              <a:rPr lang="en-GB" sz="2400" dirty="0" err="1"/>
              <a:t>Technora</a:t>
            </a:r>
            <a:r>
              <a:rPr lang="en-GB" sz="2400" dirty="0"/>
              <a:t>®, </a:t>
            </a:r>
            <a:r>
              <a:rPr lang="en-GB" sz="2400" dirty="0" err="1"/>
              <a:t>Vectran</a:t>
            </a:r>
            <a:r>
              <a:rPr lang="en-GB" sz="2400" dirty="0"/>
              <a:t>® or PBO/</a:t>
            </a:r>
            <a:r>
              <a:rPr lang="en-GB" sz="2400" dirty="0" err="1"/>
              <a:t>Zylon</a:t>
            </a:r>
            <a:r>
              <a:rPr lang="en-GB" sz="2400" dirty="0"/>
              <a:t>®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Ropes with a PBO/</a:t>
            </a:r>
            <a:r>
              <a:rPr lang="en-GB" sz="2400" dirty="0" err="1"/>
              <a:t>Zylon</a:t>
            </a:r>
            <a:r>
              <a:rPr lang="en-GB" sz="2400" dirty="0"/>
              <a:t>® jacket/cover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E714FE-F25A-4EDB-8280-4EB37B3AB6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764" y="1252696"/>
            <a:ext cx="2200644" cy="147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66F51554-0A98-4AF7-88B9-74BA7A99E842">
            <a:extLst>
              <a:ext uri="{FF2B5EF4-FFF2-40B4-BE49-F238E27FC236}">
                <a16:creationId xmlns:a16="http://schemas.microsoft.com/office/drawing/2014/main" id="{2832AD29-3B10-45BB-AB17-FBFA951FB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141" y="3678321"/>
            <a:ext cx="1925906" cy="309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FBB6E6F-4504-4B2E-88E3-FF5D5304FFC7">
            <a:extLst>
              <a:ext uri="{FF2B5EF4-FFF2-40B4-BE49-F238E27FC236}">
                <a16:creationId xmlns:a16="http://schemas.microsoft.com/office/drawing/2014/main" id="{CDB4E535-28EA-4F07-97A5-49DB7168E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8902" y="3590400"/>
            <a:ext cx="2625376" cy="309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B45012F-464A-41DF-A7CB-86D78AB6E5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26" b="30878"/>
          <a:stretch/>
        </p:blipFill>
        <p:spPr>
          <a:xfrm>
            <a:off x="4575885" y="4039079"/>
            <a:ext cx="3612043" cy="264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7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6776" y="398195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Rigging &amp; rope recycling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63840" y="1524000"/>
            <a:ext cx="9990438" cy="483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How we </a:t>
            </a:r>
            <a:r>
              <a:rPr lang="nl-NL" sz="2400" b="1" dirty="0" err="1"/>
              <a:t>work</a:t>
            </a:r>
            <a:r>
              <a:rPr lang="nl-NL" sz="2400" b="1" dirty="0"/>
              <a:t>: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Cables and ropes are packed by the team on a pallet, </a:t>
            </a:r>
            <a:br>
              <a:rPr lang="en-GB" sz="2400" dirty="0"/>
            </a:br>
            <a:r>
              <a:rPr lang="en-GB" sz="2400" dirty="0"/>
              <a:t>in a box or crate or in bulk bags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We are being informed with the dimensions and the weight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SWIFT Fiber plans, arranges and pays for the transport </a:t>
            </a:r>
            <a:br>
              <a:rPr lang="en-GB" sz="2400" dirty="0"/>
            </a:br>
            <a:r>
              <a:rPr lang="en-GB" sz="2400" dirty="0"/>
              <a:t>to our facility in NL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We process the ropes and cables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We inform you about the net weights and pay accordingly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€ 5,00 for every kg of PBO/</a:t>
            </a:r>
            <a:r>
              <a:rPr lang="en-GB" sz="2400" dirty="0" err="1"/>
              <a:t>Zylon</a:t>
            </a:r>
            <a:r>
              <a:rPr lang="en-GB" sz="2400" dirty="0"/>
              <a:t>® and € 1,00 for every kg of Kevlar®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84AACD-BDA8-4081-B710-E386834B6F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194" y="3429000"/>
            <a:ext cx="1675084" cy="223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52798A-08D8-4A73-A8C7-7E65D0C17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3761" y="1435451"/>
            <a:ext cx="2010517" cy="175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25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6776" y="398195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Rigging &amp; rope recycling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63840" y="1524000"/>
            <a:ext cx="9990438" cy="151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Impression</a:t>
            </a:r>
            <a:r>
              <a:rPr lang="nl-NL" sz="2400" b="1" dirty="0"/>
              <a:t>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actual</a:t>
            </a:r>
            <a:r>
              <a:rPr lang="nl-NL" sz="2400" b="1" dirty="0"/>
              <a:t> stripping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cables</a:t>
            </a:r>
            <a:r>
              <a:rPr lang="nl-NL" sz="2400" b="1" dirty="0"/>
              <a:t>: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br>
              <a:rPr lang="en-GB" sz="2400" dirty="0"/>
            </a:br>
            <a:endParaRPr lang="en-GB" sz="2400" dirty="0"/>
          </a:p>
        </p:txBody>
      </p:sp>
      <p:pic>
        <p:nvPicPr>
          <p:cNvPr id="8" name="Impression Fiber recycling">
            <a:hlinkClick r:id="" action="ppaction://media"/>
            <a:extLst>
              <a:ext uri="{FF2B5EF4-FFF2-40B4-BE49-F238E27FC236}">
                <a16:creationId xmlns:a16="http://schemas.microsoft.com/office/drawing/2014/main" id="{739AF407-D60E-4541-A856-6E76C48110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4667" y="1920086"/>
            <a:ext cx="8808007" cy="49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6776" y="398195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fiber recycling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63840" y="1524000"/>
            <a:ext cx="99904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err="1"/>
              <a:t>From</a:t>
            </a:r>
            <a:r>
              <a:rPr lang="nl-NL" sz="2400" b="1"/>
              <a:t> waste </a:t>
            </a:r>
            <a:r>
              <a:rPr lang="nl-NL" sz="2400" b="1" err="1"/>
              <a:t>to</a:t>
            </a:r>
            <a:r>
              <a:rPr lang="nl-NL" sz="2400" b="1"/>
              <a:t> new </a:t>
            </a:r>
            <a:r>
              <a:rPr lang="nl-NL" sz="2400" b="1" err="1"/>
              <a:t>raw</a:t>
            </a:r>
            <a:r>
              <a:rPr lang="nl-NL" sz="2400" b="1"/>
              <a:t> </a:t>
            </a:r>
            <a:r>
              <a:rPr lang="nl-NL" sz="2400" b="1" err="1"/>
              <a:t>material</a:t>
            </a:r>
            <a:endParaRPr lang="nl-NL" sz="2400" b="1"/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/>
              <a:t>Sorting and selecting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/>
              <a:t>Reclaiming yarns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/>
              <a:t>Cleaning, washing, cutting, pulling, milling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/>
              <a:t>End product</a:t>
            </a:r>
            <a:br>
              <a:rPr lang="en-GB" sz="2400"/>
            </a:br>
            <a:r>
              <a:rPr lang="en-GB" sz="2400"/>
              <a:t>- Milled </a:t>
            </a:r>
            <a:r>
              <a:rPr lang="en-GB" sz="2400" err="1"/>
              <a:t>fiber</a:t>
            </a:r>
            <a:br>
              <a:rPr lang="en-GB" sz="2400"/>
            </a:br>
            <a:r>
              <a:rPr lang="en-GB" sz="2400"/>
              <a:t>- Short cut </a:t>
            </a:r>
            <a:r>
              <a:rPr lang="en-GB" sz="2400" err="1"/>
              <a:t>fiber</a:t>
            </a:r>
            <a:br>
              <a:rPr lang="en-GB" sz="2400"/>
            </a:br>
            <a:r>
              <a:rPr lang="en-GB" sz="2400"/>
              <a:t>- Pulp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ADDB16-DA8A-491C-A3E0-40BA284D1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406"/>
          <a:stretch/>
        </p:blipFill>
        <p:spPr>
          <a:xfrm>
            <a:off x="8331995" y="1644771"/>
            <a:ext cx="2589048" cy="9891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EA0C1DA-48FD-4394-9765-8D2FF6704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995" y="3067665"/>
            <a:ext cx="2589047" cy="11811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65749F4-0179-4887-8164-74423EC769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273" y="4285370"/>
            <a:ext cx="1460790" cy="14409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252EEE-11C2-43FA-8930-0FDD002CC6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995" y="4682523"/>
            <a:ext cx="2633934" cy="10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6776" y="398195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fiber recycling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63840" y="1524000"/>
            <a:ext cx="9990438" cy="372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Re-</a:t>
            </a:r>
            <a:r>
              <a:rPr lang="nl-NL" sz="2400" b="1" dirty="0" err="1"/>
              <a:t>use</a:t>
            </a:r>
            <a:r>
              <a:rPr lang="nl-NL" sz="2400" b="1" dirty="0"/>
              <a:t> of short cut fiber, </a:t>
            </a:r>
            <a:r>
              <a:rPr lang="nl-NL" sz="2400" b="1" dirty="0" err="1"/>
              <a:t>milled</a:t>
            </a:r>
            <a:r>
              <a:rPr lang="nl-NL" sz="2400" b="1" dirty="0"/>
              <a:t> fiber </a:t>
            </a:r>
            <a:r>
              <a:rPr lang="nl-NL" sz="2400" b="1" dirty="0" err="1"/>
              <a:t>and</a:t>
            </a:r>
            <a:r>
              <a:rPr lang="nl-NL" sz="2400" b="1" dirty="0"/>
              <a:t> pulp in: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Spinning of new staple fibre yarns for </a:t>
            </a:r>
            <a:r>
              <a:rPr lang="en-GB" sz="2400" dirty="0" err="1"/>
              <a:t>f.i</a:t>
            </a:r>
            <a:r>
              <a:rPr lang="en-GB" sz="2400" dirty="0"/>
              <a:t>.:</a:t>
            </a:r>
            <a:br>
              <a:rPr lang="en-GB" sz="2400" dirty="0"/>
            </a:br>
            <a:r>
              <a:rPr lang="en-GB" sz="2400" dirty="0"/>
              <a:t>- heat resistant gloves</a:t>
            </a:r>
            <a:br>
              <a:rPr lang="en-GB" sz="2400" dirty="0"/>
            </a:br>
            <a:r>
              <a:rPr lang="en-GB" sz="2400" dirty="0"/>
              <a:t>- industrial oven seals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Reinforcing plastics and rubbers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Technical papers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dirty="0"/>
              <a:t>Brake pads (cars, trucks and motor)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ADDB16-DA8A-491C-A3E0-40BA284D1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406"/>
          <a:stretch/>
        </p:blipFill>
        <p:spPr>
          <a:xfrm>
            <a:off x="8331995" y="1644771"/>
            <a:ext cx="2589048" cy="9891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EA0C1DA-48FD-4394-9765-8D2FF6704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551" y="3517269"/>
            <a:ext cx="2589047" cy="11811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65749F4-0179-4887-8164-74423EC769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059" y="5204400"/>
            <a:ext cx="1460790" cy="14409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252EEE-11C2-43FA-8930-0FDD002CC6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551" y="5577490"/>
            <a:ext cx="2633934" cy="10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7B086-DCEF-A84D-9341-0A93D01DE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48352CA-16AD-C65F-484D-24351BD5A505}"/>
              </a:ext>
            </a:extLst>
          </p:cNvPr>
          <p:cNvSpPr txBox="1"/>
          <p:nvPr/>
        </p:nvSpPr>
        <p:spPr>
          <a:xfrm>
            <a:off x="1636776" y="398195"/>
            <a:ext cx="617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fiber recycling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0CA9D4-8215-4AA5-F51C-4762279B3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679" y="2185481"/>
            <a:ext cx="6480582" cy="457524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A91EA60-F98F-112A-E159-669637029E60}"/>
              </a:ext>
            </a:extLst>
          </p:cNvPr>
          <p:cNvSpPr txBox="1"/>
          <p:nvPr/>
        </p:nvSpPr>
        <p:spPr>
          <a:xfrm>
            <a:off x="1663840" y="1524000"/>
            <a:ext cx="9990438" cy="151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Use of recycled para-aramid vs virgin para-aramid in par-aramid pulp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n-GB" sz="2400" dirty="0"/>
              <a:t>Reduction from 17 kg to 10 kg CO</a:t>
            </a:r>
            <a:r>
              <a:rPr lang="en-GB" sz="2400" baseline="30000" dirty="0"/>
              <a:t>2</a:t>
            </a:r>
            <a:r>
              <a:rPr lang="en-GB" sz="2400" dirty="0"/>
              <a:t> per kg para-aramid pulp produced  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endParaRPr lang="en-GB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F07FFD-8589-069F-E7E0-E441F0D87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344" y="3573503"/>
            <a:ext cx="2589047" cy="11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6776" y="352135"/>
            <a:ext cx="627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How may we help you?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663839" y="1524000"/>
            <a:ext cx="905210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endParaRPr lang="en-GB" sz="2400"/>
          </a:p>
        </p:txBody>
      </p:sp>
      <p:sp>
        <p:nvSpPr>
          <p:cNvPr id="6" name="Tekstvak 5"/>
          <p:cNvSpPr txBox="1"/>
          <p:nvPr/>
        </p:nvSpPr>
        <p:spPr>
          <a:xfrm>
            <a:off x="1663839" y="1524000"/>
            <a:ext cx="90521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2400" b="1" dirty="0"/>
              <a:t>Please contact:</a:t>
            </a:r>
          </a:p>
          <a:p>
            <a:pPr marL="361950">
              <a:lnSpc>
                <a:spcPct val="150000"/>
              </a:lnSpc>
            </a:pPr>
            <a:endParaRPr lang="en-GB" sz="2000" b="1" dirty="0"/>
          </a:p>
          <a:p>
            <a:pPr marL="361950">
              <a:lnSpc>
                <a:spcPct val="150000"/>
              </a:lnSpc>
            </a:pPr>
            <a:r>
              <a:rPr lang="en-GB" sz="2000" b="1" dirty="0"/>
              <a:t>SWIFT Fiber</a:t>
            </a:r>
            <a:br>
              <a:rPr lang="en-GB" sz="2000" b="1" dirty="0"/>
            </a:br>
            <a:r>
              <a:rPr lang="en-GB" sz="2000" dirty="0"/>
              <a:t>Mr. Bart Broos</a:t>
            </a:r>
          </a:p>
          <a:p>
            <a:pPr marL="361950">
              <a:lnSpc>
                <a:spcPct val="150000"/>
              </a:lnSpc>
            </a:pPr>
            <a:r>
              <a:rPr lang="en-GB" sz="2000" dirty="0" err="1"/>
              <a:t>Edisonstraat</a:t>
            </a:r>
            <a:r>
              <a:rPr lang="en-GB" sz="2000" dirty="0"/>
              <a:t> 22</a:t>
            </a:r>
          </a:p>
          <a:p>
            <a:pPr marL="361950">
              <a:lnSpc>
                <a:spcPct val="150000"/>
              </a:lnSpc>
            </a:pPr>
            <a:r>
              <a:rPr lang="en-GB" sz="2000" dirty="0"/>
              <a:t>8912 AW Leeuwarden, The Netherlands</a:t>
            </a:r>
          </a:p>
          <a:p>
            <a:pPr marL="361950">
              <a:lnSpc>
                <a:spcPct val="150000"/>
              </a:lnSpc>
            </a:pPr>
            <a:r>
              <a:rPr lang="en-GB" sz="2000" dirty="0">
                <a:sym typeface="Wingdings" panose="05000000000000000000" pitchFamily="2" charset="2"/>
              </a:rPr>
              <a:t> </a:t>
            </a:r>
            <a:r>
              <a:rPr lang="en-GB" sz="2000" dirty="0"/>
              <a:t>+31 85 065 31 12</a:t>
            </a:r>
            <a:br>
              <a:rPr lang="en-GB" sz="2000" dirty="0"/>
            </a:br>
            <a:r>
              <a:rPr lang="en-GB" sz="2000" dirty="0">
                <a:sym typeface="Wingdings" panose="05000000000000000000" pitchFamily="2" charset="2"/>
              </a:rPr>
              <a:t> </a:t>
            </a:r>
            <a:r>
              <a:rPr lang="en-GB" sz="2000" dirty="0"/>
              <a:t>+31 6 23 97 26 52</a:t>
            </a:r>
          </a:p>
          <a:p>
            <a:pPr marL="361950">
              <a:lnSpc>
                <a:spcPct val="150000"/>
              </a:lnSpc>
            </a:pPr>
            <a:r>
              <a:rPr lang="en-GB" sz="2000" dirty="0">
                <a:sym typeface="Wingdings" panose="05000000000000000000" pitchFamily="2" charset="2"/>
                <a:hlinkClick r:id="rId3"/>
              </a:rPr>
              <a:t>bbroos@swift-fiber.com</a:t>
            </a:r>
            <a:endParaRPr lang="en-GB" sz="2000" dirty="0">
              <a:sym typeface="Wingdings" panose="05000000000000000000" pitchFamily="2" charset="2"/>
            </a:endParaRPr>
          </a:p>
          <a:p>
            <a:pPr marL="361950">
              <a:lnSpc>
                <a:spcPct val="150000"/>
              </a:lnSpc>
            </a:pPr>
            <a:r>
              <a:rPr lang="en-GB" sz="2000" dirty="0">
                <a:sym typeface="Wingdings" panose="05000000000000000000" pitchFamily="2" charset="2"/>
                <a:hlinkClick r:id="rId4"/>
              </a:rPr>
              <a:t>www.swift-fiber.com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endParaRPr lang="en-GB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62EE24-A419-4B26-9E6E-F540F9920D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947" y="2728326"/>
            <a:ext cx="2486526" cy="3227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955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1" id="{A26CB714-5AFC-4FCC-8A70-50B0ABF84AEF}" vid="{B3C428FC-2530-4F7D-97FB-532FF2450E9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temp3</Template>
  <TotalTime>0</TotalTime>
  <Words>438</Words>
  <Application>Microsoft Office PowerPoint</Application>
  <PresentationFormat>Breedbeeld</PresentationFormat>
  <Paragraphs>58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temp3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Broos</dc:creator>
  <cp:lastModifiedBy>Bart Broos | Swift Fiber</cp:lastModifiedBy>
  <cp:revision>5</cp:revision>
  <dcterms:created xsi:type="dcterms:W3CDTF">2015-11-26T08:28:46Z</dcterms:created>
  <dcterms:modified xsi:type="dcterms:W3CDTF">2025-01-08T09:49:54Z</dcterms:modified>
</cp:coreProperties>
</file>